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0" r:id="rId4"/>
    <p:sldId id="278" r:id="rId5"/>
    <p:sldId id="279" r:id="rId6"/>
    <p:sldId id="280" r:id="rId7"/>
    <p:sldId id="281" r:id="rId8"/>
    <p:sldId id="273" r:id="rId9"/>
    <p:sldId id="274" r:id="rId10"/>
    <p:sldId id="272" r:id="rId11"/>
    <p:sldId id="275" r:id="rId12"/>
    <p:sldId id="277" r:id="rId13"/>
    <p:sldId id="276" r:id="rId14"/>
  </p:sldIdLst>
  <p:sldSz cx="9144000" cy="6858000" type="screen4x3"/>
  <p:notesSz cx="6797675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6BEC29-9411-4DA4-9F20-0BE48BDAE138}">
          <p14:sldIdLst>
            <p14:sldId id="256"/>
            <p14:sldId id="270"/>
            <p14:sldId id="278"/>
            <p14:sldId id="279"/>
            <p14:sldId id="280"/>
            <p14:sldId id="281"/>
            <p14:sldId id="273"/>
            <p14:sldId id="274"/>
            <p14:sldId id="272"/>
            <p14:sldId id="275"/>
            <p14:sldId id="277"/>
            <p14:sldId id="276"/>
          </p14:sldIdLst>
        </p14:section>
        <p14:section name="Untitled Section" id="{3CA16701-48C2-400A-8D35-B65507C505C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6" autoAdjust="0"/>
  </p:normalViewPr>
  <p:slideViewPr>
    <p:cSldViewPr snapToGrid="0" snapToObjects="1">
      <p:cViewPr>
        <p:scale>
          <a:sx n="70" d="100"/>
          <a:sy n="70" d="100"/>
        </p:scale>
        <p:origin x="-1878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C54C4A-D4B6-466C-B76E-F506947580F1}" type="datetime1">
              <a:rPr lang="en-US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25DF5B-44E2-47C2-BBC4-95C33DB7D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4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3ABEB-79DE-4777-AB8A-08F638661017}" type="datetime1">
              <a:rPr lang="en-US"/>
              <a:pPr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E3C007-9786-49AA-80A8-2CE233F1F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1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7D446AC-B74F-4AB7-8407-B66A3415E2C9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3C007-9786-49AA-80A8-2CE233F1F5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0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56AD4-8845-4351-8BF9-92A656BC0C8E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70F9-42E5-44B8-9CB6-1CEE4E8FE6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53830B-7165-4A4E-87E8-4D7C7831F704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4527-3E1C-4EDF-8861-D9EF03625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19A910-25B3-45F0-B8BE-A02B84C5A216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0474-8636-4B38-A34E-877D22902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06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1 profeso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3719513"/>
            <a:ext cx="37703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</a:t>
            </a:r>
            <a: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aziv IME PRIIMEK</a:t>
            </a:r>
            <a:br>
              <a:rPr lang="sk-SK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</a:br>
            <a:r>
              <a:rPr lang="en-US" sz="2100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-</a:t>
            </a:r>
          </a:p>
          <a:p>
            <a:pPr>
              <a:defRPr/>
            </a:pPr>
            <a:r>
              <a:rPr lang="hr-HR" sz="2100" b="1" cap="all" dirty="0">
                <a:solidFill>
                  <a:prstClr val="white"/>
                </a:solidFill>
                <a:latin typeface="Verdana" charset="0"/>
                <a:ea typeface="Verdana"/>
                <a:cs typeface="Verdana" charset="0"/>
              </a:rPr>
              <a:t>NASLOv PREZENTACIJE</a:t>
            </a:r>
            <a:endParaRPr lang="en-US" sz="2100" b="1" cap="all" dirty="0">
              <a:solidFill>
                <a:prstClr val="white"/>
              </a:solidFill>
              <a:latin typeface="Verdana" charset="0"/>
              <a:ea typeface="Verdana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4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 - Več profesorje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9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sebina - S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F3CE4B5D-96AC-4059-A171-38EDBA48F861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A3DCE692-2B52-455F-8ABD-284AE2987FF7}" type="datetime1">
              <a:rPr lang="en-US" smtClean="0"/>
              <a:t>2/15/2014</a:t>
            </a:fld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98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Slo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4A21267-1464-45E5-8FB7-E820374AD75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1C110D80-6C10-4EF2-AC33-9BA0CD5EAC26}" type="datetime1">
              <a:rPr lang="en-US" smtClean="0"/>
              <a:t>2/15/2014</a:t>
            </a:fld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49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- poglav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DB5C-052B-4DAF-B087-413588CD8B4D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B034-F699-443F-B0B6-DA64FD51F96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54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59FE-D353-425C-800B-A333F130E67E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97F85-0346-4A61-8173-AE165D7DF59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1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na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147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 smtClean="0">
                <a:solidFill>
                  <a:prstClr val="white"/>
                </a:solidFill>
                <a:cs typeface="Verdana"/>
              </a:rPr>
              <a:t>22. September</a:t>
            </a:r>
            <a:br>
              <a:rPr lang="en-US" sz="1050" dirty="0" smtClean="0">
                <a:solidFill>
                  <a:prstClr val="white"/>
                </a:solidFill>
                <a:cs typeface="Verdana"/>
              </a:rPr>
            </a:br>
            <a:r>
              <a:rPr lang="en-US" sz="1050" dirty="0" smtClean="0">
                <a:solidFill>
                  <a:prstClr val="white"/>
                </a:solidFill>
                <a:cs typeface="Verdana"/>
              </a:rPr>
              <a:t>2012</a:t>
            </a:r>
            <a:endParaRPr lang="en-US" sz="1050" b="1" dirty="0" smtClean="0">
              <a:solidFill>
                <a:prstClr val="white"/>
              </a:solidFill>
              <a:cs typeface="Verdana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998913" y="2903538"/>
            <a:ext cx="4413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akad. prof. dr. Ime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Ime2 Priimek, 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sk-SK" sz="2200" smtClean="0">
                <a:solidFill>
                  <a:prstClr val="white"/>
                </a:solidFill>
                <a:latin typeface="Verdana" pitchFamily="34" charset="0"/>
              </a:rPr>
              <a:t>prof. dr. Ime Priimek</a:t>
            </a:r>
            <a:br>
              <a:rPr lang="sk-SK" sz="2200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en-US" sz="2200" smtClean="0">
                <a:solidFill>
                  <a:prstClr val="white"/>
                </a:solidFill>
                <a:latin typeface="Verdana" pitchFamily="34" charset="0"/>
              </a:rPr>
              <a:t>-</a:t>
            </a:r>
          </a:p>
          <a:p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ENG - Interoperabilnost 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zdravstvenih sistemih,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standard OpenEHR in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primer uporabe arhetipov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za določitev podatkovnega </a:t>
            </a:r>
            <a:b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</a:br>
            <a:r>
              <a:rPr lang="hr-HR" sz="2100" b="1" smtClean="0">
                <a:solidFill>
                  <a:prstClr val="white"/>
                </a:solidFill>
                <a:latin typeface="Verdana" pitchFamily="34" charset="0"/>
              </a:rPr>
              <a:t>modela klinične študije</a:t>
            </a:r>
            <a:endParaRPr lang="en-US" sz="2100" b="1" smtClean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0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BD262-B27F-44B4-813C-0986B15BBE9C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566D-3585-4836-AA15-666B2DCF2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49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E021E2A8-F742-4511-BF2F-EB9A258711C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0292AF7F-63C2-455B-B832-024129B3E18C}" type="datetime1">
              <a:rPr lang="en-US" smtClean="0"/>
              <a:t>2/15/2014</a:t>
            </a:fld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86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sebina - E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608725" y="939800"/>
            <a:ext cx="7955838" cy="8001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12" name="Ograda vsebine 2"/>
          <p:cNvSpPr>
            <a:spLocks noGrp="1"/>
          </p:cNvSpPr>
          <p:nvPr>
            <p:ph idx="1"/>
          </p:nvPr>
        </p:nvSpPr>
        <p:spPr>
          <a:xfrm>
            <a:off x="608725" y="1897063"/>
            <a:ext cx="7955838" cy="42926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AD6A33A9-FB9A-4CDA-B4CD-01CF8B5769C9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grada datuma 3"/>
          <p:cNvSpPr>
            <a:spLocks noGrp="1"/>
          </p:cNvSpPr>
          <p:nvPr>
            <p:ph type="dt" sz="quarter" idx="11"/>
          </p:nvPr>
        </p:nvSpPr>
        <p:spPr bwMode="auto">
          <a:xfrm>
            <a:off x="608013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200">
                <a:solidFill>
                  <a:srgbClr val="898989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494C00D9-20E2-445D-A507-4B786DFBCEC8}" type="datetime1">
              <a:rPr lang="en-US" smtClean="0"/>
              <a:t>2/15/2014</a:t>
            </a:fld>
            <a:endParaRPr lang="en-US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5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DD3F34-004F-43FA-B4D8-D40B899D8B9A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3400E-2BD4-407F-94E2-E50FB2C17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95D92F-8178-433D-A93C-D2A594F95F2C}" type="datetime1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239E-A467-4BF7-82BD-7DFC6DFB7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B724DB-7D44-441A-AA24-1ABDB4B0B1BC}" type="datetime1">
              <a:rPr lang="en-US" smtClean="0"/>
              <a:t>2/15/2014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28AD-CE80-47F5-9F0D-877146B5D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1E0D7-6C38-44CD-A9EF-3620E8A7C9DC}" type="datetime1">
              <a:rPr lang="en-US" smtClean="0"/>
              <a:t>2/15/2014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54EE-2DC9-4971-B4BD-38BEDC424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A9EC6-E051-4B65-A83F-1C0206A52838}" type="datetime1">
              <a:rPr lang="en-US" smtClean="0"/>
              <a:t>2/15/2014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773CB-7CD5-431D-8E57-E898DC4EA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3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4467EB-9048-4BF7-ABE7-CBAC810FE16F}" type="datetime1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79A8-199D-4E90-A482-396184FEA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D0AA8-2082-4B99-9086-DBAA4165BBFD}" type="datetime1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B65F6-2D57-4FB0-AA9B-6EE85638ED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8225" y="274638"/>
            <a:ext cx="7648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251D735A-7864-4398-BB88-909E662E27F7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/>
              <a:t>Motivacija za področje zanesljivosti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63" y="6308725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05F6E2E6-9904-4537-80C6-B534D8595B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Verdana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pitchFamily="34" charset="0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38225" y="274638"/>
            <a:ext cx="7648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 naslova matrice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7BCE4467-24AE-471B-8114-5E293DB13EDA}" type="datetime1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563" y="6308725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A60815F2-CB73-40D1-A5E5-C47CB64133C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MS PGothic" pitchFamily="34" charset="-128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Verdana"/>
          <a:ea typeface="Verdana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Verdana"/>
          <a:ea typeface="Verdana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Verdana"/>
          <a:ea typeface="Verdan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e/e1/STS-107-Debris_KSC_Hangar.jpg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241425" y="5611813"/>
            <a:ext cx="1319213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l-SI" sz="1050" dirty="0" smtClean="0">
                <a:solidFill>
                  <a:schemeClr val="bg1"/>
                </a:solidFill>
                <a:cs typeface="Verdana"/>
              </a:rPr>
              <a:t>17. februar</a:t>
            </a:r>
            <a:r>
              <a:rPr lang="en-US" sz="1050" dirty="0" smtClean="0">
                <a:solidFill>
                  <a:schemeClr val="bg1"/>
                </a:solidFill>
                <a:cs typeface="Verdana"/>
              </a:rPr>
              <a:t/>
            </a:r>
            <a:br>
              <a:rPr lang="en-US" sz="1050" dirty="0" smtClean="0">
                <a:solidFill>
                  <a:schemeClr val="bg1"/>
                </a:solidFill>
                <a:cs typeface="Verdana"/>
              </a:rPr>
            </a:br>
            <a:r>
              <a:rPr lang="en-US" sz="1050" dirty="0" smtClean="0">
                <a:solidFill>
                  <a:schemeClr val="bg1"/>
                </a:solidFill>
                <a:cs typeface="Verdana"/>
              </a:rPr>
              <a:t>201</a:t>
            </a:r>
            <a:r>
              <a:rPr lang="sl-SI" sz="1050" dirty="0">
                <a:solidFill>
                  <a:schemeClr val="bg1"/>
                </a:solidFill>
                <a:cs typeface="Verdana"/>
              </a:rPr>
              <a:t>4</a:t>
            </a:r>
            <a:endParaRPr lang="en-US" sz="1050" b="1" dirty="0" smtClean="0">
              <a:solidFill>
                <a:schemeClr val="bg1"/>
              </a:solidFill>
              <a:cs typeface="Verdana"/>
            </a:endParaRPr>
          </a:p>
        </p:txBody>
      </p:sp>
      <p:sp>
        <p:nvSpPr>
          <p:cNvPr id="5" name="Naslov 3"/>
          <p:cNvSpPr>
            <a:spLocks noGrp="1"/>
          </p:cNvSpPr>
          <p:nvPr>
            <p:ph type="ctrTitle"/>
          </p:nvPr>
        </p:nvSpPr>
        <p:spPr>
          <a:xfrm>
            <a:off x="3991768" y="2779057"/>
            <a:ext cx="5152232" cy="3689981"/>
          </a:xfrm>
        </p:spPr>
        <p:txBody>
          <a:bodyPr anchor="t"/>
          <a:lstStyle/>
          <a:p>
            <a:pPr>
              <a:defRPr/>
            </a:pPr>
            <a:r>
              <a:rPr lang="sl-SI" sz="3400" dirty="0" smtClean="0">
                <a:solidFill>
                  <a:schemeClr val="bg2"/>
                </a:solidFill>
              </a:rPr>
              <a:t>1. Uvod v </a:t>
            </a:r>
            <a:r>
              <a:rPr lang="sl-SI" sz="3400" b="1" dirty="0" smtClean="0">
                <a:solidFill>
                  <a:schemeClr val="bg2"/>
                </a:solidFill>
              </a:rPr>
              <a:t>zanesljivost</a:t>
            </a:r>
            <a:r>
              <a:rPr lang="sl-SI" sz="3400" dirty="0" smtClean="0">
                <a:solidFill>
                  <a:schemeClr val="bg2"/>
                </a:solidFill>
              </a:rPr>
              <a:t> računalniških sistemov - motivacija</a:t>
            </a:r>
            <a:br>
              <a:rPr lang="sl-SI" sz="3400" dirty="0" smtClean="0">
                <a:solidFill>
                  <a:schemeClr val="bg2"/>
                </a:solidFill>
              </a:rPr>
            </a:br>
            <a:r>
              <a:rPr lang="sl-SI" sz="3400" dirty="0">
                <a:solidFill>
                  <a:schemeClr val="bg2"/>
                </a:solidFill>
              </a:rPr>
              <a:t/>
            </a:r>
            <a:br>
              <a:rPr lang="sl-SI" sz="3400" dirty="0">
                <a:solidFill>
                  <a:schemeClr val="bg2"/>
                </a:solidFill>
              </a:rPr>
            </a:br>
            <a:r>
              <a:rPr lang="sl-SI" sz="2000" dirty="0" smtClean="0">
                <a:solidFill>
                  <a:schemeClr val="bg2"/>
                </a:solidFill>
              </a:rPr>
              <a:t>(2013/2014</a:t>
            </a:r>
            <a:r>
              <a:rPr lang="sl-SI" sz="2000" dirty="0" smtClean="0">
                <a:solidFill>
                  <a:schemeClr val="bg2"/>
                </a:solidFill>
              </a:rPr>
              <a:t>)</a:t>
            </a:r>
            <a:br>
              <a:rPr lang="sl-SI" sz="2000" dirty="0" smtClean="0">
                <a:solidFill>
                  <a:schemeClr val="bg2"/>
                </a:solidFill>
              </a:rPr>
            </a:br>
            <a:r>
              <a:rPr lang="sl-SI" sz="2000" dirty="0" smtClean="0">
                <a:solidFill>
                  <a:schemeClr val="bg2"/>
                </a:solidFill>
              </a:rPr>
              <a:t/>
            </a:r>
            <a:br>
              <a:rPr lang="sl-SI" sz="2000" dirty="0" smtClean="0">
                <a:solidFill>
                  <a:schemeClr val="bg2"/>
                </a:solidFill>
              </a:rPr>
            </a:br>
            <a:r>
              <a:rPr lang="sl-SI" sz="2000" dirty="0" smtClean="0">
                <a:solidFill>
                  <a:schemeClr val="bg2"/>
                </a:solidFill>
              </a:rPr>
              <a:t>prof.dr.Miha </a:t>
            </a:r>
            <a:r>
              <a:rPr lang="sl-SI" sz="2000" dirty="0">
                <a:solidFill>
                  <a:schemeClr val="bg2"/>
                </a:solidFill>
              </a:rPr>
              <a:t>Mraz</a:t>
            </a:r>
            <a:br>
              <a:rPr lang="sl-SI" sz="2000" dirty="0">
                <a:solidFill>
                  <a:schemeClr val="bg2"/>
                </a:solidFill>
              </a:rPr>
            </a:br>
            <a:r>
              <a:rPr lang="sl-SI" sz="2000" dirty="0" smtClean="0">
                <a:solidFill>
                  <a:schemeClr val="bg2"/>
                </a:solidFill>
              </a:rPr>
              <a:t/>
            </a:r>
            <a:br>
              <a:rPr lang="sl-SI" sz="2000" dirty="0" smtClean="0">
                <a:solidFill>
                  <a:schemeClr val="bg2"/>
                </a:solidFill>
              </a:rPr>
            </a:br>
            <a:endParaRPr lang="sl-SI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6</a:t>
            </a:r>
            <a:r>
              <a:rPr lang="sl-SI" dirty="0" smtClean="0"/>
              <a:t>.Primer Patriot (</a:t>
            </a:r>
            <a:r>
              <a:rPr lang="sl-SI" dirty="0"/>
              <a:t>1991) </a:t>
            </a:r>
            <a:r>
              <a:rPr lang="sl-SI" dirty="0" smtClean="0"/>
              <a:t>[2,3]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97063"/>
            <a:ext cx="3649376" cy="4292600"/>
          </a:xfrm>
        </p:spPr>
        <p:txBody>
          <a:bodyPr/>
          <a:lstStyle/>
          <a:p>
            <a:r>
              <a:rPr lang="sl-SI" altLang="sl-SI" sz="2000" dirty="0">
                <a:cs typeface="Arial" pitchFamily="34" charset="0"/>
              </a:rPr>
              <a:t>Puščavski vihar: izstrelki za sledenje in uničevanje </a:t>
            </a:r>
            <a:r>
              <a:rPr lang="en-US" altLang="sl-SI" sz="2000" dirty="0"/>
              <a:t> </a:t>
            </a:r>
            <a:r>
              <a:rPr lang="sl-SI" altLang="sl-SI" sz="2000" dirty="0"/>
              <a:t>sovjetskih izstrelkov Skud </a:t>
            </a:r>
            <a:endParaRPr lang="sl-SI" altLang="sl-SI" sz="2000" dirty="0" smtClean="0"/>
          </a:p>
          <a:p>
            <a:r>
              <a:rPr lang="sl-SI" altLang="sl-SI" sz="2000" dirty="0" smtClean="0">
                <a:cs typeface="Arial" pitchFamily="34" charset="0"/>
              </a:rPr>
              <a:t>Zaradi </a:t>
            </a:r>
            <a:r>
              <a:rPr lang="sl-SI" altLang="sl-SI" sz="2000" dirty="0">
                <a:cs typeface="Arial" pitchFamily="34" charset="0"/>
              </a:rPr>
              <a:t>slabe sinhronizacije </a:t>
            </a:r>
            <a:r>
              <a:rPr lang="sl-SI" altLang="sl-SI" sz="2000" dirty="0" smtClean="0">
                <a:cs typeface="Arial" pitchFamily="34" charset="0"/>
              </a:rPr>
              <a:t>krmilnega sistema izstrelka s </a:t>
            </a:r>
            <a:r>
              <a:rPr lang="sl-SI" altLang="sl-SI" sz="2000" dirty="0">
                <a:cs typeface="Arial" pitchFamily="34" charset="0"/>
              </a:rPr>
              <a:t>sistemom vodenja so </a:t>
            </a:r>
            <a:r>
              <a:rPr lang="sl-SI" altLang="sl-SI" sz="2000" dirty="0" smtClean="0">
                <a:cs typeface="Arial" pitchFamily="34" charset="0"/>
              </a:rPr>
              <a:t>bili rezultati </a:t>
            </a:r>
            <a:r>
              <a:rPr lang="sl-SI" altLang="sl-SI" sz="2000" dirty="0">
                <a:cs typeface="Arial" pitchFamily="34" charset="0"/>
              </a:rPr>
              <a:t>zadetkov pod predvidenim odstotkom;</a:t>
            </a:r>
            <a:endParaRPr lang="en-US" altLang="sl-SI" sz="2000" dirty="0"/>
          </a:p>
          <a:p>
            <a:endParaRPr lang="sl-SI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76" y="1974863"/>
            <a:ext cx="2735594" cy="34779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9038" y="5567107"/>
            <a:ext cx="2019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 Wikipedia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255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7</a:t>
            </a:r>
            <a:r>
              <a:rPr lang="sl-SI" dirty="0" smtClean="0"/>
              <a:t>. Klasifikacija računalniških sistemov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 smtClean="0"/>
              <a:t>Sisteme, v katerih nastopa digitalizirano – agoritemsko pogojeno delovanje delimo na skupine: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/>
              <a:t>Običajni sistemi (angl. </a:t>
            </a:r>
            <a:r>
              <a:rPr lang="sl-SI" sz="2000" i="1" dirty="0" smtClean="0"/>
              <a:t>gadget equipment</a:t>
            </a:r>
            <a:r>
              <a:rPr lang="sl-SI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/>
              <a:t>OLTP sistemi (angl. </a:t>
            </a:r>
            <a:r>
              <a:rPr lang="sl-SI" sz="2000" i="1" dirty="0" smtClean="0"/>
              <a:t>on line transaction systems</a:t>
            </a:r>
            <a:r>
              <a:rPr lang="sl-SI" sz="2000" dirty="0" smtClean="0"/>
              <a:t>): visoko dosegljivo osrčje, običajni sistemi na končnih točkah)</a:t>
            </a:r>
            <a:endParaRPr lang="sl-SI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/>
              <a:t>Sistemi z dolgimi misijami (angl. </a:t>
            </a:r>
            <a:r>
              <a:rPr lang="sl-SI" sz="2000" i="1" dirty="0" smtClean="0"/>
              <a:t>long mission systems</a:t>
            </a:r>
            <a:r>
              <a:rPr lang="sl-SI" sz="2000" dirty="0" smtClean="0"/>
              <a:t>): sistemi so v produkcijski fazi načeloma nedosegljivi</a:t>
            </a:r>
            <a:endParaRPr lang="sl-SI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/>
              <a:t>Misijsko kritični sistemi (angl. </a:t>
            </a:r>
            <a:r>
              <a:rPr lang="sl-SI" sz="2000" i="1" dirty="0" smtClean="0"/>
              <a:t>critical mission systems</a:t>
            </a:r>
            <a:r>
              <a:rPr lang="sl-SI" sz="2000" dirty="0" smtClean="0"/>
              <a:t>): sistemi, ki pri uporabi lahko povzročijo veliko škodo (npr. medicinske naprave, krmiljenje jedrskih elektrarn, navigacijski sistemi, itd.)</a:t>
            </a:r>
            <a:endParaRPr lang="sl-SI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5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8</a:t>
            </a:r>
            <a:r>
              <a:rPr lang="sl-SI" dirty="0" smtClean="0"/>
              <a:t>.Literatura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[1]http</a:t>
            </a:r>
            <a:r>
              <a:rPr lang="sl-SI" dirty="0"/>
              <a:t>://www.docstoc.com/docs/85190213/%</a:t>
            </a:r>
            <a:r>
              <a:rPr lang="sl-SI" dirty="0" smtClean="0"/>
              <a:t>E2%80%9CAn-Investigation-of-the-Therac-25-Accidents%E2%80%9D-by-Nancy-G-Leveson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[2] </a:t>
            </a:r>
            <a:r>
              <a:rPr lang="sl-SI" dirty="0"/>
              <a:t>P.G.Neumann: Computer related risks, Addison – Wesley, 1995 (knjigo lahko dobite pri prof.dr.Mrazu)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[3] I.Peterson: Fatal defect – Chasing killer computer bugs, Vintage Books, 1996 (knjigo lahko dobite pri prof.dr.Mrazu)</a:t>
            </a:r>
          </a:p>
        </p:txBody>
      </p:sp>
    </p:spTree>
    <p:extLst>
      <p:ext uri="{BB962C8B-B14F-4D97-AF65-F5344CB8AC3E}">
        <p14:creationId xmlns:p14="http://schemas.microsoft.com/office/powerpoint/2010/main" val="4917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608013" y="939800"/>
            <a:ext cx="7956550" cy="800100"/>
          </a:xfrm>
        </p:spPr>
        <p:txBody>
          <a:bodyPr/>
          <a:lstStyle/>
          <a:p>
            <a:r>
              <a:rPr lang="sl-SI" dirty="0" smtClean="0">
                <a:latin typeface="Verdana" pitchFamily="34" charset="0"/>
              </a:rPr>
              <a:t>1.Motivacija za področje zanesljivosti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08013" y="1897063"/>
            <a:ext cx="7662530" cy="4292600"/>
          </a:xfrm>
        </p:spPr>
        <p:txBody>
          <a:bodyPr/>
          <a:lstStyle/>
          <a:p>
            <a:r>
              <a:rPr lang="sl-SI" altLang="sl-SI" sz="1800" dirty="0">
                <a:cs typeface="Arial" pitchFamily="34" charset="0"/>
              </a:rPr>
              <a:t>Vsesplošna </a:t>
            </a:r>
            <a:r>
              <a:rPr lang="sl-SI" altLang="sl-SI" sz="1800" dirty="0" smtClean="0">
                <a:cs typeface="Arial" pitchFamily="34" charset="0"/>
              </a:rPr>
              <a:t>digitalizacija - upravljanje </a:t>
            </a:r>
            <a:r>
              <a:rPr lang="sl-SI" altLang="sl-SI" sz="1800" dirty="0">
                <a:cs typeface="Arial" pitchFamily="34" charset="0"/>
              </a:rPr>
              <a:t>s svojim okoljem </a:t>
            </a:r>
            <a:r>
              <a:rPr lang="sl-SI" altLang="sl-SI" sz="1800" dirty="0" smtClean="0">
                <a:cs typeface="Arial" pitchFamily="34" charset="0"/>
              </a:rPr>
              <a:t>vse bolj prepuščamo </a:t>
            </a:r>
            <a:r>
              <a:rPr lang="sl-SI" altLang="sl-SI" sz="1800" dirty="0">
                <a:cs typeface="Arial" pitchFamily="34" charset="0"/>
              </a:rPr>
              <a:t>avtomatiziranim </a:t>
            </a:r>
            <a:r>
              <a:rPr lang="sl-SI" altLang="sl-SI" sz="1800" dirty="0" smtClean="0">
                <a:cs typeface="Arial" pitchFamily="34" charset="0"/>
              </a:rPr>
              <a:t>sistemom (npr. komuniciranje, nadzor objektov, nadzor prometa, itd.) </a:t>
            </a:r>
          </a:p>
          <a:p>
            <a:r>
              <a:rPr lang="sl-SI" altLang="sl-SI" sz="1800" dirty="0" smtClean="0">
                <a:cs typeface="Arial" pitchFamily="34" charset="0"/>
              </a:rPr>
              <a:t>Sistemi vršijo vse bolj kompleksne funkcije - vse </a:t>
            </a:r>
            <a:r>
              <a:rPr lang="sl-SI" altLang="sl-SI" sz="1800" dirty="0">
                <a:cs typeface="Arial" pitchFamily="34" charset="0"/>
              </a:rPr>
              <a:t>večja kompleksnost </a:t>
            </a:r>
            <a:r>
              <a:rPr lang="sl-SI" altLang="sl-SI" sz="1800" dirty="0" smtClean="0">
                <a:cs typeface="Arial" pitchFamily="34" charset="0"/>
              </a:rPr>
              <a:t>sistemov</a:t>
            </a:r>
          </a:p>
          <a:p>
            <a:r>
              <a:rPr lang="sl-SI" altLang="sl-SI" sz="1800" dirty="0" smtClean="0">
                <a:cs typeface="Arial" pitchFamily="34" charset="0"/>
              </a:rPr>
              <a:t>Sistemov vse bolj zaupamo</a:t>
            </a:r>
          </a:p>
          <a:p>
            <a:r>
              <a:rPr lang="sl-SI" altLang="sl-SI" sz="1800" dirty="0" smtClean="0">
                <a:cs typeface="Arial" pitchFamily="34" charset="0"/>
              </a:rPr>
              <a:t>V </a:t>
            </a:r>
            <a:r>
              <a:rPr lang="sl-SI" altLang="sl-SI" sz="1800" dirty="0">
                <a:cs typeface="Arial" pitchFamily="34" charset="0"/>
              </a:rPr>
              <a:t>prihodnosti se bo naša odvisnost od avtomatiziranih sistemov samo še povečevala (npr. bela tehnika, popoln nadzor ambientalnega okolja, itd</a:t>
            </a:r>
            <a:r>
              <a:rPr lang="sl-SI" altLang="sl-SI" sz="1800" dirty="0" smtClean="0">
                <a:cs typeface="Arial" pitchFamily="34" charset="0"/>
              </a:rPr>
              <a:t>.)</a:t>
            </a:r>
          </a:p>
          <a:p>
            <a:r>
              <a:rPr lang="sl-SI" altLang="sl-SI" sz="1800" dirty="0" smtClean="0">
                <a:cs typeface="Arial" pitchFamily="34" charset="0"/>
              </a:rPr>
              <a:t>Pomanjkljivo definirano področje certifikacije (primer operacijskih sistemov in uporabniških aplikacij)</a:t>
            </a:r>
          </a:p>
          <a:p>
            <a:r>
              <a:rPr lang="sl-SI" altLang="sl-SI" sz="1800" b="1" dirty="0" smtClean="0">
                <a:cs typeface="Arial" pitchFamily="34" charset="0"/>
              </a:rPr>
              <a:t>Kaj </a:t>
            </a:r>
            <a:r>
              <a:rPr lang="sl-SI" altLang="sl-SI" sz="1800" b="1" dirty="0">
                <a:cs typeface="Arial" pitchFamily="34" charset="0"/>
              </a:rPr>
              <a:t>če avtomatizirani sistemi </a:t>
            </a:r>
            <a:r>
              <a:rPr lang="sl-SI" altLang="sl-SI" sz="1800" b="1" dirty="0" smtClean="0">
                <a:cs typeface="Arial" pitchFamily="34" charset="0"/>
              </a:rPr>
              <a:t>odpovedo zaradi vgrajenih napak ali dotrajanosti?</a:t>
            </a:r>
            <a:r>
              <a:rPr lang="sl-SI" altLang="sl-SI" sz="1800" b="1" dirty="0" smtClean="0"/>
              <a:t> Kakšne bodo posledice (angl. risk analysis)?</a:t>
            </a:r>
            <a:endParaRPr lang="en-US" altLang="sl-SI" sz="1800" b="1" dirty="0"/>
          </a:p>
          <a:p>
            <a:pPr marL="0" indent="0">
              <a:buNone/>
            </a:pPr>
            <a:endParaRPr lang="sl-SI" sz="1800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564563" y="6319937"/>
            <a:ext cx="50482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/>
            <a:fld id="{CB7749B5-CD97-47FD-BEF1-8D651BA42324}" type="slidenum">
              <a:rPr lang="en-US" sz="1000" smtClean="0">
                <a:solidFill>
                  <a:schemeClr val="bg1"/>
                </a:solidFill>
                <a:latin typeface="Verdana" pitchFamily="34" charset="0"/>
              </a:rPr>
              <a:pPr eaLnBrk="1" hangingPunct="1"/>
              <a:t>2</a:t>
            </a:fld>
            <a:endParaRPr lang="en-US" sz="1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smtClean="0"/>
              <a:t>2.Vplivni </a:t>
            </a:r>
            <a:r>
              <a:rPr lang="sl-SI" altLang="sl-SI" dirty="0"/>
              <a:t>faktorji </a:t>
            </a:r>
            <a:r>
              <a:rPr lang="sl-SI" altLang="sl-SI" dirty="0" smtClean="0"/>
              <a:t>na potencialno nezanesljivost sistema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dirty="0">
                <a:cs typeface="Arial" pitchFamily="34" charset="0"/>
              </a:rPr>
              <a:t>Tehnične rešitve so vse bolj kompleksne – težka logična </a:t>
            </a:r>
            <a:r>
              <a:rPr lang="sl-SI" altLang="sl-SI" dirty="0" smtClean="0">
                <a:cs typeface="Arial" pitchFamily="34" charset="0"/>
              </a:rPr>
              <a:t>verifikacija</a:t>
            </a:r>
          </a:p>
          <a:p>
            <a:pPr>
              <a:lnSpc>
                <a:spcPct val="90000"/>
              </a:lnSpc>
            </a:pPr>
            <a:r>
              <a:rPr lang="sl-SI" altLang="sl-SI" dirty="0" smtClean="0">
                <a:cs typeface="Arial" pitchFamily="34" charset="0"/>
              </a:rPr>
              <a:t>Ljudje </a:t>
            </a:r>
            <a:r>
              <a:rPr lang="sl-SI" altLang="sl-SI" dirty="0">
                <a:cs typeface="Arial" pitchFamily="34" charset="0"/>
              </a:rPr>
              <a:t>zaupajo računalniškim sistemom (HAL fenomen je pozabljen) </a:t>
            </a:r>
            <a:endParaRPr lang="sl-SI" altLang="sl-SI" dirty="0" smtClean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l-SI" altLang="sl-SI" dirty="0" smtClean="0">
                <a:cs typeface="Arial" pitchFamily="34" charset="0"/>
              </a:rPr>
              <a:t>Globalnos trgov zahteva </a:t>
            </a:r>
            <a:r>
              <a:rPr lang="sl-SI" altLang="sl-SI" dirty="0">
                <a:cs typeface="Arial" pitchFamily="34" charset="0"/>
              </a:rPr>
              <a:t>vse hitrejše pojavljanje na trgu (čas za </a:t>
            </a:r>
            <a:r>
              <a:rPr lang="sl-SI" altLang="sl-SI" dirty="0" smtClean="0">
                <a:cs typeface="Arial" pitchFamily="34" charset="0"/>
              </a:rPr>
              <a:t>razvoj in s tem tudi testiranje </a:t>
            </a:r>
            <a:r>
              <a:rPr lang="sl-SI" altLang="sl-SI" dirty="0">
                <a:cs typeface="Arial" pitchFamily="34" charset="0"/>
              </a:rPr>
              <a:t>produkta se drastično krajša) </a:t>
            </a:r>
            <a:endParaRPr lang="sl-SI" altLang="sl-SI" dirty="0" smtClean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l-SI" altLang="sl-SI" dirty="0" smtClean="0">
                <a:cs typeface="Arial" pitchFamily="34" charset="0"/>
              </a:rPr>
              <a:t>Pojavljanje </a:t>
            </a:r>
            <a:r>
              <a:rPr lang="sl-SI" altLang="sl-SI" dirty="0">
                <a:cs typeface="Arial" pitchFamily="34" charset="0"/>
              </a:rPr>
              <a:t>novih </a:t>
            </a:r>
            <a:r>
              <a:rPr lang="sl-SI" altLang="sl-SI" dirty="0" smtClean="0">
                <a:cs typeface="Arial" pitchFamily="34" charset="0"/>
              </a:rPr>
              <a:t>storitev - sistemov </a:t>
            </a:r>
            <a:r>
              <a:rPr lang="sl-SI" altLang="sl-SI" dirty="0">
                <a:cs typeface="Arial" pitchFamily="34" charset="0"/>
              </a:rPr>
              <a:t>z neverificiranimi algoritmi</a:t>
            </a:r>
            <a:r>
              <a:rPr lang="en-US" altLang="sl-SI" dirty="0">
                <a:cs typeface="Arial" pitchFamily="34" charset="0"/>
              </a:rPr>
              <a:t>	</a:t>
            </a:r>
            <a:endParaRPr lang="sl-SI" altLang="sl-SI" dirty="0" smtClean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l-SI" altLang="sl-SI" dirty="0" smtClean="0">
                <a:cs typeface="Arial" pitchFamily="34" charset="0"/>
              </a:rPr>
              <a:t>Hitro porajanje </a:t>
            </a:r>
            <a:r>
              <a:rPr lang="sl-SI" altLang="sl-SI" dirty="0">
                <a:cs typeface="Arial" pitchFamily="34" charset="0"/>
              </a:rPr>
              <a:t>novih razvojnih </a:t>
            </a:r>
            <a:r>
              <a:rPr lang="sl-SI" altLang="sl-SI" dirty="0" smtClean="0">
                <a:cs typeface="Arial" pitchFamily="34" charset="0"/>
              </a:rPr>
              <a:t>okolij, ki bodisi z vgrajenimi napakami ali zaradi nepravilnega razumevanja okolja vplivajo na povečanje </a:t>
            </a:r>
            <a:r>
              <a:rPr lang="sl-SI" altLang="sl-SI" dirty="0" smtClean="0">
                <a:cs typeface="Arial" pitchFamily="34" charset="0"/>
              </a:rPr>
              <a:t>vgrajenih napak</a:t>
            </a:r>
            <a:endParaRPr lang="en-US" altLang="sl-SI" dirty="0">
              <a:cs typeface="Arial" pitchFamily="34" charset="0"/>
            </a:endParaRP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1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dirty="0">
                <a:cs typeface="Arial" pitchFamily="34" charset="0"/>
              </a:rPr>
              <a:t>Človeški faktor</a:t>
            </a:r>
            <a:r>
              <a:rPr lang="en-US" altLang="sl-SI" dirty="0">
                <a:cs typeface="Arial" pitchFamily="34" charset="0"/>
              </a:rPr>
              <a:t>:</a:t>
            </a:r>
          </a:p>
          <a:p>
            <a:pPr lvl="1"/>
            <a:r>
              <a:rPr lang="sl-SI" altLang="sl-SI" dirty="0" smtClean="0">
                <a:cs typeface="Arial" pitchFamily="34" charset="0"/>
              </a:rPr>
              <a:t>Nezlonamerna napačna uporaba (usposobljenost za rokovanje, utrujenost, starost, koncentracija, zmožnost, slab vid, funkcionalna pismenost, itd.)</a:t>
            </a:r>
            <a:endParaRPr lang="en-US" altLang="sl-SI" dirty="0">
              <a:cs typeface="Arial" pitchFamily="34" charset="0"/>
            </a:endParaRPr>
          </a:p>
          <a:p>
            <a:pPr lvl="1"/>
            <a:r>
              <a:rPr lang="sl-SI" altLang="sl-SI" dirty="0">
                <a:cs typeface="Arial" pitchFamily="34" charset="0"/>
              </a:rPr>
              <a:t>Zlonamerna </a:t>
            </a:r>
            <a:r>
              <a:rPr lang="sl-SI" altLang="sl-SI" dirty="0" smtClean="0">
                <a:cs typeface="Arial" pitchFamily="34" charset="0"/>
              </a:rPr>
              <a:t>napačna uporaba</a:t>
            </a:r>
          </a:p>
          <a:p>
            <a:r>
              <a:rPr lang="sl-SI" altLang="sl-SI" dirty="0" smtClean="0">
                <a:cs typeface="Arial" pitchFamily="34" charset="0"/>
              </a:rPr>
              <a:t>Fizična </a:t>
            </a:r>
            <a:r>
              <a:rPr lang="sl-SI" altLang="sl-SI" dirty="0" smtClean="0">
                <a:cs typeface="Arial" pitchFamily="34" charset="0"/>
              </a:rPr>
              <a:t>ranljivost sistema </a:t>
            </a:r>
            <a:r>
              <a:rPr lang="sl-SI" altLang="sl-SI" dirty="0">
                <a:cs typeface="Arial" pitchFamily="34" charset="0"/>
              </a:rPr>
              <a:t>(vreme, naravne nesreče</a:t>
            </a:r>
            <a:r>
              <a:rPr lang="sl-SI" altLang="sl-SI" dirty="0" smtClean="0">
                <a:cs typeface="Arial" pitchFamily="34" charset="0"/>
              </a:rPr>
              <a:t>, ostali dogodki (l.2001, NewYork), </a:t>
            </a:r>
            <a:r>
              <a:rPr lang="sl-SI" altLang="sl-SI" dirty="0" smtClean="0">
                <a:cs typeface="Arial" pitchFamily="34" charset="0"/>
              </a:rPr>
              <a:t>primer žleda v februarju 2014 v Sloveniji)</a:t>
            </a:r>
            <a:r>
              <a:rPr lang="en-US" altLang="sl-SI" dirty="0" smtClean="0">
                <a:cs typeface="Arial" pitchFamily="34" charset="0"/>
              </a:rPr>
              <a:t> </a:t>
            </a:r>
            <a:endParaRPr lang="sl-SI" altLang="sl-SI" dirty="0" smtClean="0">
              <a:cs typeface="Arial" pitchFamily="34" charset="0"/>
            </a:endParaRPr>
          </a:p>
          <a:p>
            <a:r>
              <a:rPr lang="sl-SI" altLang="sl-SI" dirty="0" smtClean="0">
                <a:cs typeface="Arial" pitchFamily="34" charset="0"/>
              </a:rPr>
              <a:t>Energetska odvisnost in </a:t>
            </a:r>
            <a:r>
              <a:rPr lang="sl-SI" altLang="sl-SI" dirty="0" smtClean="0">
                <a:cs typeface="Arial" pitchFamily="34" charset="0"/>
              </a:rPr>
              <a:t>avtonomnost sistemske rešitve</a:t>
            </a:r>
            <a:endParaRPr lang="sl-SI" altLang="sl-SI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4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000" dirty="0" smtClean="0">
                <a:cs typeface="Arial" pitchFamily="34" charset="0"/>
              </a:rPr>
              <a:t>(Sistemsko) </a:t>
            </a:r>
            <a:r>
              <a:rPr lang="sl-SI" sz="2000" dirty="0" smtClean="0">
                <a:cs typeface="Arial" pitchFamily="34" charset="0"/>
              </a:rPr>
              <a:t>slabo rešen odnos odnos </a:t>
            </a:r>
            <a:r>
              <a:rPr lang="sl-SI" sz="2000" dirty="0">
                <a:cs typeface="Arial" pitchFamily="34" charset="0"/>
              </a:rPr>
              <a:t>naročnik – </a:t>
            </a:r>
            <a:r>
              <a:rPr lang="sl-SI" sz="2000" dirty="0" smtClean="0">
                <a:cs typeface="Arial" pitchFamily="34" charset="0"/>
              </a:rPr>
              <a:t>ponudnik </a:t>
            </a:r>
            <a:r>
              <a:rPr lang="sl-SI" sz="2000" dirty="0" smtClean="0">
                <a:cs typeface="Arial" pitchFamily="34" charset="0"/>
              </a:rPr>
              <a:t>sistemske rešitve</a:t>
            </a:r>
            <a:r>
              <a:rPr lang="sl-SI" sz="2000" dirty="0" smtClean="0">
                <a:cs typeface="Arial" pitchFamily="34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 smtClean="0">
                <a:cs typeface="Arial" pitchFamily="34" charset="0"/>
              </a:rPr>
              <a:t>Uporabniki </a:t>
            </a:r>
            <a:r>
              <a:rPr lang="sl-SI" altLang="sl-SI" sz="2000" dirty="0">
                <a:cs typeface="Arial" pitchFamily="34" charset="0"/>
              </a:rPr>
              <a:t>so premalo zahtevni do izvajalcev </a:t>
            </a:r>
            <a:r>
              <a:rPr lang="sl-SI" altLang="sl-SI" sz="2000" dirty="0" smtClean="0">
                <a:cs typeface="Arial" pitchFamily="34" charset="0"/>
              </a:rPr>
              <a:t>rešitev -</a:t>
            </a:r>
            <a:r>
              <a:rPr lang="en-US" altLang="sl-SI" sz="2000" dirty="0" smtClean="0">
                <a:cs typeface="Arial" pitchFamily="34" charset="0"/>
              </a:rPr>
              <a:t> </a:t>
            </a:r>
            <a:r>
              <a:rPr lang="sl-SI" altLang="sl-SI" sz="2000" dirty="0" smtClean="0">
                <a:cs typeface="Arial" pitchFamily="34" charset="0"/>
              </a:rPr>
              <a:t>tipična </a:t>
            </a:r>
            <a:r>
              <a:rPr lang="sl-SI" altLang="sl-SI" sz="2000" dirty="0">
                <a:cs typeface="Arial" pitchFamily="34" charset="0"/>
              </a:rPr>
              <a:t>vprašanja, na katera si uporabnik ne odgovarja:</a:t>
            </a:r>
            <a:endParaRPr lang="en-US" altLang="sl-SI" sz="2000" dirty="0">
              <a:cs typeface="Arial" pitchFamily="34" charset="0"/>
            </a:endParaRPr>
          </a:p>
          <a:p>
            <a:pPr lvl="2">
              <a:lnSpc>
                <a:spcPct val="90000"/>
              </a:lnSpc>
            </a:pPr>
            <a:r>
              <a:rPr lang="sl-SI" altLang="sl-SI" sz="2000" dirty="0">
                <a:cs typeface="Arial" pitchFamily="34" charset="0"/>
              </a:rPr>
              <a:t>Ali sistem vrši samo željene funkcije, ali lahko ob določenih neželjenih pogojih vrši tudi </a:t>
            </a:r>
            <a:r>
              <a:rPr lang="sl-SI" altLang="sl-SI" sz="2000" dirty="0" smtClean="0">
                <a:cs typeface="Arial" pitchFamily="34" charset="0"/>
              </a:rPr>
              <a:t>neželjene?</a:t>
            </a:r>
          </a:p>
          <a:p>
            <a:pPr lvl="2">
              <a:lnSpc>
                <a:spcPct val="90000"/>
              </a:lnSpc>
            </a:pPr>
            <a:r>
              <a:rPr lang="sl-SI" altLang="sl-SI" sz="2000" dirty="0" smtClean="0">
                <a:cs typeface="Arial" pitchFamily="34" charset="0"/>
              </a:rPr>
              <a:t>Ali </a:t>
            </a:r>
            <a:r>
              <a:rPr lang="sl-SI" altLang="sl-SI" sz="2000" dirty="0">
                <a:cs typeface="Arial" pitchFamily="34" charset="0"/>
              </a:rPr>
              <a:t>lahko sistem ob odpovedi vodi do delovanja, ki je za uporabnika </a:t>
            </a:r>
            <a:r>
              <a:rPr lang="sl-SI" altLang="sl-SI" sz="2000" dirty="0" smtClean="0">
                <a:cs typeface="Arial" pitchFamily="34" charset="0"/>
              </a:rPr>
              <a:t>nesprejemljivo?</a:t>
            </a:r>
          </a:p>
          <a:p>
            <a:pPr lvl="2">
              <a:lnSpc>
                <a:spcPct val="90000"/>
              </a:lnSpc>
            </a:pPr>
            <a:r>
              <a:rPr lang="sl-SI" altLang="sl-SI" sz="2000" dirty="0" smtClean="0">
                <a:cs typeface="Arial" pitchFamily="34" charset="0"/>
              </a:rPr>
              <a:t>Kakšne </a:t>
            </a:r>
            <a:r>
              <a:rPr lang="sl-SI" altLang="sl-SI" sz="2000" dirty="0">
                <a:cs typeface="Arial" pitchFamily="34" charset="0"/>
              </a:rPr>
              <a:t>garancije za pravilno delovanje sistema nam nudi </a:t>
            </a:r>
            <a:r>
              <a:rPr lang="sl-SI" altLang="sl-SI" sz="2000" dirty="0" smtClean="0">
                <a:cs typeface="Arial" pitchFamily="34" charset="0"/>
              </a:rPr>
              <a:t>ponudnik</a:t>
            </a:r>
            <a:r>
              <a:rPr lang="en-US" altLang="sl-SI" sz="2000" dirty="0" smtClean="0">
                <a:cs typeface="Arial" pitchFamily="34" charset="0"/>
              </a:rPr>
              <a:t>?</a:t>
            </a:r>
            <a:endParaRPr lang="sl-SI" altLang="sl-SI" sz="2000" dirty="0" smtClean="0">
              <a:cs typeface="Arial" pitchFamily="34" charset="0"/>
            </a:endParaRPr>
          </a:p>
          <a:p>
            <a:pPr lvl="2">
              <a:lnSpc>
                <a:spcPct val="90000"/>
              </a:lnSpc>
            </a:pPr>
            <a:r>
              <a:rPr lang="sl-SI" altLang="sl-SI" sz="2000" dirty="0" smtClean="0">
                <a:cs typeface="Arial" pitchFamily="34" charset="0"/>
              </a:rPr>
              <a:t>Kakšne </a:t>
            </a:r>
            <a:r>
              <a:rPr lang="sl-SI" altLang="sl-SI" sz="2000" dirty="0">
                <a:cs typeface="Arial" pitchFamily="34" charset="0"/>
              </a:rPr>
              <a:t>materialne škodne posledice je pripravljen nase prevzeti </a:t>
            </a:r>
            <a:r>
              <a:rPr lang="sl-SI" altLang="sl-SI" sz="2000" dirty="0" smtClean="0">
                <a:cs typeface="Arial" pitchFamily="34" charset="0"/>
              </a:rPr>
              <a:t>ponudnik?</a:t>
            </a:r>
            <a:endParaRPr lang="en-US" altLang="sl-SI" sz="2000" dirty="0">
              <a:cs typeface="Arial" pitchFamily="34" charset="0"/>
            </a:endParaRPr>
          </a:p>
          <a:p>
            <a:endParaRPr lang="sl-SI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6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1900" dirty="0" smtClean="0">
                <a:cs typeface="Arial" pitchFamily="34" charset="0"/>
              </a:rPr>
              <a:t>Vprašanja, ki jih naročniki prevečkrat pozabijo zastaviti ponudniku rešitve</a:t>
            </a:r>
            <a:r>
              <a:rPr lang="en-US" altLang="sl-SI" sz="1900" dirty="0" smtClean="0">
                <a:cs typeface="Arial" pitchFamily="34" charset="0"/>
              </a:rPr>
              <a:t>:</a:t>
            </a:r>
            <a:endParaRPr lang="en-US" altLang="sl-SI" sz="1900" dirty="0">
              <a:cs typeface="Arial" pitchFamily="34" charset="0"/>
            </a:endParaRPr>
          </a:p>
          <a:p>
            <a:pPr marL="857250" lvl="1" indent="-4572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sl-SI" altLang="sl-SI" sz="1900" dirty="0" smtClean="0">
                <a:cs typeface="Arial" pitchFamily="34" charset="0"/>
              </a:rPr>
              <a:t>Kakšne analize v kontekstu zanesljivosti je izvajalec izvedel za svoj produkt?</a:t>
            </a:r>
          </a:p>
          <a:p>
            <a:pPr marL="857250" lvl="1" indent="-4572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sl-SI" altLang="sl-SI" sz="1900" dirty="0" smtClean="0">
                <a:cs typeface="Arial" pitchFamily="34" charset="0"/>
              </a:rPr>
              <a:t>Kakšen </a:t>
            </a:r>
            <a:r>
              <a:rPr lang="sl-SI" altLang="sl-SI" sz="1900" dirty="0">
                <a:cs typeface="Arial" pitchFamily="34" charset="0"/>
              </a:rPr>
              <a:t>je </a:t>
            </a:r>
            <a:r>
              <a:rPr lang="sl-SI" altLang="sl-SI" sz="1900" dirty="0" smtClean="0">
                <a:cs typeface="Arial" pitchFamily="34" charset="0"/>
              </a:rPr>
              <a:t>pričakovani čas </a:t>
            </a:r>
            <a:r>
              <a:rPr lang="sl-SI" altLang="sl-SI" sz="1900" dirty="0">
                <a:cs typeface="Arial" pitchFamily="34" charset="0"/>
              </a:rPr>
              <a:t>med dvema odpovedima </a:t>
            </a:r>
            <a:r>
              <a:rPr lang="sl-SI" altLang="sl-SI" sz="1900" dirty="0" smtClean="0">
                <a:cs typeface="Arial" pitchFamily="34" charset="0"/>
              </a:rPr>
              <a:t>ponudnikovega sistema</a:t>
            </a:r>
            <a:r>
              <a:rPr lang="en-US" altLang="sl-SI" sz="1900" dirty="0" smtClean="0">
                <a:cs typeface="Arial" pitchFamily="34" charset="0"/>
              </a:rPr>
              <a:t>?</a:t>
            </a:r>
            <a:endParaRPr lang="en-US" altLang="sl-SI" sz="1900" dirty="0">
              <a:cs typeface="Arial" pitchFamily="34" charset="0"/>
            </a:endParaRPr>
          </a:p>
          <a:p>
            <a:pPr marL="857250" lvl="1" indent="-4572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sl-SI" altLang="sl-SI" sz="1900" dirty="0">
                <a:cs typeface="Arial" pitchFamily="34" charset="0"/>
              </a:rPr>
              <a:t>Kakšna je pričakovana življenska doba </a:t>
            </a:r>
            <a:r>
              <a:rPr lang="sl-SI" altLang="sl-SI" sz="1900" dirty="0" smtClean="0">
                <a:cs typeface="Arial" pitchFamily="34" charset="0"/>
              </a:rPr>
              <a:t>tega sistema?</a:t>
            </a:r>
            <a:endParaRPr lang="en-US" altLang="sl-SI" sz="1900" dirty="0">
              <a:cs typeface="Arial" pitchFamily="34" charset="0"/>
            </a:endParaRPr>
          </a:p>
          <a:p>
            <a:pPr marL="857250" lvl="1" indent="-4572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sl-SI" altLang="sl-SI" sz="1900" dirty="0">
                <a:cs typeface="Arial" pitchFamily="34" charset="0"/>
              </a:rPr>
              <a:t>Kakšna je dosegljivost </a:t>
            </a:r>
            <a:r>
              <a:rPr lang="sl-SI" altLang="sl-SI" sz="1900" dirty="0" smtClean="0">
                <a:cs typeface="Arial" pitchFamily="34" charset="0"/>
              </a:rPr>
              <a:t>tega sistema</a:t>
            </a:r>
            <a:r>
              <a:rPr lang="en-US" altLang="sl-SI" sz="1900" dirty="0">
                <a:cs typeface="Arial" pitchFamily="34" charset="0"/>
              </a:rPr>
              <a:t>?</a:t>
            </a:r>
          </a:p>
          <a:p>
            <a:pPr marL="857250" lvl="1" indent="-4572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sl-SI" altLang="sl-SI" sz="1900" dirty="0">
                <a:cs typeface="Arial" pitchFamily="34" charset="0"/>
              </a:rPr>
              <a:t>Kako in koliko časa je potekalo testiranje sistema</a:t>
            </a:r>
            <a:r>
              <a:rPr lang="en-US" altLang="sl-SI" sz="1900" dirty="0">
                <a:cs typeface="Arial" pitchFamily="34" charset="0"/>
              </a:rPr>
              <a:t>? </a:t>
            </a:r>
          </a:p>
          <a:p>
            <a:pPr marL="857250" lvl="1" indent="-4572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sl-SI" altLang="sl-SI" sz="1900" dirty="0">
                <a:cs typeface="Arial" pitchFamily="34" charset="0"/>
              </a:rPr>
              <a:t>Kolikšen je čas popravila </a:t>
            </a:r>
            <a:r>
              <a:rPr lang="sl-SI" altLang="sl-SI" sz="1900" dirty="0" smtClean="0">
                <a:cs typeface="Arial" pitchFamily="34" charset="0"/>
              </a:rPr>
              <a:t>sistema</a:t>
            </a:r>
            <a:r>
              <a:rPr lang="en-US" altLang="sl-SI" sz="1900" dirty="0" smtClean="0">
                <a:cs typeface="Arial" pitchFamily="34" charset="0"/>
              </a:rPr>
              <a:t>?</a:t>
            </a:r>
            <a:endParaRPr lang="en-US" altLang="sl-SI" sz="1900" dirty="0">
              <a:cs typeface="Arial" pitchFamily="34" charset="0"/>
            </a:endParaRP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7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</a:t>
            </a:r>
            <a:r>
              <a:rPr lang="sl-SI" dirty="0" smtClean="0"/>
              <a:t>.Primer Therac 25 (1985-1987) [1,2]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700" dirty="0" smtClean="0"/>
              <a:t>Nova generacija obsevalnih aparatov iz sredine osemdesetih let prejšnjega stoletja (namen: radiacijsko obsevanje pacientov) – 11 instalacij</a:t>
            </a:r>
          </a:p>
          <a:p>
            <a:r>
              <a:rPr lang="sl-SI" sz="1700" dirty="0" smtClean="0"/>
              <a:t>Proizvajalec: Atomic Energy of Canada Limited (AECL)</a:t>
            </a:r>
          </a:p>
          <a:p>
            <a:r>
              <a:rPr lang="sl-SI" sz="1700" dirty="0" smtClean="0"/>
              <a:t>Računalniško krmiljen sistem (programska oprema)</a:t>
            </a:r>
          </a:p>
          <a:p>
            <a:r>
              <a:rPr lang="sl-SI" sz="1700" dirty="0" smtClean="0"/>
              <a:t>6 dokazanih primerov 100 kratnega predoziranja pacientov (4 mrtvi pacienti)</a:t>
            </a:r>
          </a:p>
          <a:p>
            <a:r>
              <a:rPr lang="sl-SI" sz="1700" dirty="0" smtClean="0"/>
              <a:t>Vzrok: ko 6 bitni programski števec doseže vrednost 0 odpovedo kontrole </a:t>
            </a:r>
            <a:r>
              <a:rPr lang="sl-SI" sz="1700" dirty="0" smtClean="0"/>
              <a:t>nadzora nastavitve </a:t>
            </a:r>
            <a:r>
              <a:rPr lang="sl-SI" sz="1700" dirty="0" smtClean="0"/>
              <a:t>naprave (krivda pomanjkljive programske opreme (PO) in mehanske realizacije naprave)</a:t>
            </a:r>
          </a:p>
          <a:p>
            <a:r>
              <a:rPr lang="sl-SI" sz="1700" dirty="0" smtClean="0"/>
              <a:t>Posredne ugotovitve (N.G.Leveson, FDA, ZDA): PO ni bila pregledana s strani nedovisne institucije, slaba dokumentacija, neznan vir PO, pomanjkljivo testiranje, itd.</a:t>
            </a:r>
          </a:p>
          <a:p>
            <a:r>
              <a:rPr lang="sl-SI" sz="1700" dirty="0" smtClean="0"/>
              <a:t>Posledica – vpeljava standarda IEC 62304 (definira življenski cikel PO za medicinske naprave)</a:t>
            </a:r>
          </a:p>
          <a:p>
            <a:pPr lvl="2"/>
            <a:endParaRPr lang="sl-SI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1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4</a:t>
            </a:r>
            <a:r>
              <a:rPr lang="sl-SI" dirty="0" smtClean="0"/>
              <a:t>.Primer Space Shuttle Columbia (</a:t>
            </a:r>
            <a:r>
              <a:rPr lang="sl-SI" dirty="0"/>
              <a:t>2003) </a:t>
            </a:r>
            <a:r>
              <a:rPr lang="sl-SI" dirty="0" smtClean="0"/>
              <a:t>[2,3]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6" y="1897063"/>
            <a:ext cx="3431012" cy="4292600"/>
          </a:xfrm>
        </p:spPr>
        <p:txBody>
          <a:bodyPr/>
          <a:lstStyle/>
          <a:p>
            <a:r>
              <a:rPr lang="sl-SI" altLang="sl-SI" dirty="0" smtClean="0">
                <a:cs typeface="Arial" pitchFamily="34" charset="0"/>
              </a:rPr>
              <a:t>Razpad plovila v fazi vstopanja v zemljino atmosfero (ZDA, Texas)</a:t>
            </a:r>
          </a:p>
          <a:p>
            <a:r>
              <a:rPr lang="sl-SI" altLang="sl-SI" dirty="0" smtClean="0">
                <a:cs typeface="Arial" pitchFamily="34" charset="0"/>
              </a:rPr>
              <a:t>Prve </a:t>
            </a:r>
            <a:r>
              <a:rPr lang="sl-SI" altLang="sl-SI" dirty="0">
                <a:cs typeface="Arial" pitchFamily="34" charset="0"/>
              </a:rPr>
              <a:t>predpostavke za vzrok nesreče (kasneje zanikane): računalniški </a:t>
            </a:r>
            <a:r>
              <a:rPr lang="sl-SI" altLang="sl-SI" dirty="0" smtClean="0">
                <a:cs typeface="Arial" pitchFamily="34" charset="0"/>
              </a:rPr>
              <a:t>sistem je nepravilno vodil proceduro nagibanja plovila</a:t>
            </a:r>
            <a:endParaRPr lang="sl-SI" altLang="sl-SI" dirty="0">
              <a:cs typeface="Arial" pitchFamily="34" charset="0"/>
            </a:endParaRP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5" descr="Image:STS-107-Debris KSC Hanga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65" y="1739900"/>
            <a:ext cx="4465637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67521" y="4800337"/>
            <a:ext cx="43405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sl-SI" altLang="sl-SI" dirty="0" smtClean="0"/>
              <a:t>Vir:</a:t>
            </a:r>
            <a:r>
              <a:rPr lang="en-US" altLang="sl-SI" dirty="0" smtClean="0"/>
              <a:t>http</a:t>
            </a:r>
            <a:r>
              <a:rPr lang="en-US" altLang="sl-SI" dirty="0"/>
              <a:t>://upload.wikimedia.org/wikipedia/commons/e/e1/STS-107-Debris_KSC_Hangar.jpg</a:t>
            </a:r>
          </a:p>
        </p:txBody>
      </p:sp>
    </p:spTree>
    <p:extLst>
      <p:ext uri="{BB962C8B-B14F-4D97-AF65-F5344CB8AC3E}">
        <p14:creationId xmlns:p14="http://schemas.microsoft.com/office/powerpoint/2010/main" val="114894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5</a:t>
            </a:r>
            <a:r>
              <a:rPr lang="sl-SI" dirty="0" smtClean="0"/>
              <a:t>.Primer Airbus A320 (</a:t>
            </a:r>
            <a:r>
              <a:rPr lang="sl-SI" dirty="0"/>
              <a:t>1988) </a:t>
            </a:r>
            <a:r>
              <a:rPr lang="sl-SI" dirty="0" smtClean="0"/>
              <a:t>[2,3]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25" y="1897063"/>
            <a:ext cx="3485603" cy="4292600"/>
          </a:xfrm>
        </p:spPr>
        <p:txBody>
          <a:bodyPr/>
          <a:lstStyle/>
          <a:p>
            <a:r>
              <a:rPr lang="sl-SI" altLang="sl-SI" dirty="0" smtClean="0">
                <a:cs typeface="Arial" pitchFamily="34" charset="0"/>
              </a:rPr>
              <a:t>Airbus A320 – prvo civilno letalsko plovilo s konceptom „fly by wire“</a:t>
            </a:r>
            <a:endParaRPr lang="sl-SI" altLang="sl-SI" dirty="0" smtClean="0">
              <a:cs typeface="Arial" pitchFamily="34" charset="0"/>
            </a:endParaRPr>
          </a:p>
          <a:p>
            <a:r>
              <a:rPr lang="sl-SI" altLang="sl-SI" dirty="0" smtClean="0">
                <a:cs typeface="Arial" pitchFamily="34" charset="0"/>
              </a:rPr>
              <a:t>Strmoglavljenje na letalskem mitingu</a:t>
            </a:r>
          </a:p>
          <a:p>
            <a:r>
              <a:rPr lang="sl-SI" altLang="sl-SI" dirty="0" smtClean="0">
                <a:cs typeface="Arial" pitchFamily="34" charset="0"/>
              </a:rPr>
              <a:t>Prve </a:t>
            </a:r>
            <a:r>
              <a:rPr lang="sl-SI" altLang="sl-SI" dirty="0">
                <a:cs typeface="Arial" pitchFamily="34" charset="0"/>
              </a:rPr>
              <a:t>predpostavke za vzrok nesreče (kasneje zanikane): računalniški sistem</a:t>
            </a:r>
          </a:p>
          <a:p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Motivacija za področje zanesljivosti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E4B5D-96AC-4059-A171-38EDBA48F861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5" descr="Crash d’Habshei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13" y="2061168"/>
            <a:ext cx="39592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88958" y="4727264"/>
            <a:ext cx="3104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sl-SI" altLang="sl-SI" dirty="0" smtClean="0"/>
              <a:t>Vir: Google - photos</a:t>
            </a:r>
            <a:endParaRPr lang="en-US" altLang="sl-SI" dirty="0"/>
          </a:p>
        </p:txBody>
      </p:sp>
    </p:spTree>
    <p:extLst>
      <p:ext uri="{BB962C8B-B14F-4D97-AF65-F5344CB8AC3E}">
        <p14:creationId xmlns:p14="http://schemas.microsoft.com/office/powerpoint/2010/main" val="3563549190"/>
      </p:ext>
    </p:extLst>
  </p:cSld>
  <p:clrMapOvr>
    <a:masterClrMapping/>
  </p:clrMapOvr>
</p:sld>
</file>

<file path=ppt/theme/theme1.xml><?xml version="1.0" encoding="utf-8"?>
<a:theme xmlns:a="http://schemas.openxmlformats.org/drawingml/2006/main" name="FRI-1profesor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RI_prezentacija_v03">
  <a:themeElements>
    <a:clrScheme name="FRIbarve">
      <a:dk1>
        <a:srgbClr val="000000"/>
      </a:dk1>
      <a:lt1>
        <a:sysClr val="window" lastClr="FFFFFF"/>
      </a:lt1>
      <a:dk2>
        <a:srgbClr val="B4162C"/>
      </a:dk2>
      <a:lt2>
        <a:srgbClr val="FFFFFF"/>
      </a:lt2>
      <a:accent1>
        <a:srgbClr val="ED1C24"/>
      </a:accent1>
      <a:accent2>
        <a:srgbClr val="F04923"/>
      </a:accent2>
      <a:accent3>
        <a:srgbClr val="92278F"/>
      </a:accent3>
      <a:accent4>
        <a:srgbClr val="2E3192"/>
      </a:accent4>
      <a:accent5>
        <a:srgbClr val="00ACD9"/>
      </a:accent5>
      <a:accent6>
        <a:srgbClr val="6CBE45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FRI-1profesor</Template>
  <TotalTime>1541</TotalTime>
  <Words>840</Words>
  <Application>Microsoft Office PowerPoint</Application>
  <PresentationFormat>On-screen Show (4:3)</PresentationFormat>
  <Paragraphs>91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FRI-1profesor</vt:lpstr>
      <vt:lpstr>FRI_prezentacija_v03</vt:lpstr>
      <vt:lpstr>1. Uvod v zanesljivost računalniških sistemov - motivacija  (2013/2014)  prof.dr.Miha Mraz  </vt:lpstr>
      <vt:lpstr>1.Motivacija za področje zanesljivosti</vt:lpstr>
      <vt:lpstr>2.Vplivni faktorji na potencialno nezanesljivost sistema</vt:lpstr>
      <vt:lpstr>PowerPoint Presentation</vt:lpstr>
      <vt:lpstr>PowerPoint Presentation</vt:lpstr>
      <vt:lpstr>PowerPoint Presentation</vt:lpstr>
      <vt:lpstr>3.Primer Therac 25 (1985-1987) [1,2]</vt:lpstr>
      <vt:lpstr>4.Primer Space Shuttle Columbia (2003) [2,3]</vt:lpstr>
      <vt:lpstr>5.Primer Airbus A320 (1988) [2,3]</vt:lpstr>
      <vt:lpstr>6.Primer Patriot (1991) [2,3]</vt:lpstr>
      <vt:lpstr>7. Klasifikacija računalniških sistemov</vt:lpstr>
      <vt:lpstr>8.Literatura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Kristan, Nataša</dc:creator>
  <cp:lastModifiedBy>Miha</cp:lastModifiedBy>
  <cp:revision>119</cp:revision>
  <cp:lastPrinted>2013-11-10T07:02:13Z</cp:lastPrinted>
  <dcterms:created xsi:type="dcterms:W3CDTF">2012-09-27T11:49:06Z</dcterms:created>
  <dcterms:modified xsi:type="dcterms:W3CDTF">2014-02-15T14:32:13Z</dcterms:modified>
</cp:coreProperties>
</file>